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09" r:id="rId2"/>
    <p:sldId id="505" r:id="rId3"/>
    <p:sldId id="311" r:id="rId4"/>
    <p:sldId id="584" r:id="rId5"/>
    <p:sldId id="575" r:id="rId6"/>
    <p:sldId id="592" r:id="rId7"/>
    <p:sldId id="593" r:id="rId8"/>
    <p:sldId id="576" r:id="rId9"/>
    <p:sldId id="591" r:id="rId10"/>
    <p:sldId id="594" r:id="rId11"/>
    <p:sldId id="588" r:id="rId12"/>
    <p:sldId id="577" r:id="rId13"/>
    <p:sldId id="595" r:id="rId14"/>
    <p:sldId id="589" r:id="rId15"/>
    <p:sldId id="596" r:id="rId16"/>
    <p:sldId id="597" r:id="rId17"/>
    <p:sldId id="600" r:id="rId18"/>
    <p:sldId id="598" r:id="rId19"/>
    <p:sldId id="590" r:id="rId20"/>
    <p:sldId id="599" r:id="rId21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30" userDrawn="1">
          <p15:clr>
            <a:srgbClr val="A4A3A4"/>
          </p15:clr>
        </p15:guide>
        <p15:guide id="2" pos="3772" userDrawn="1">
          <p15:clr>
            <a:srgbClr val="A4A3A4"/>
          </p15:clr>
        </p15:guide>
        <p15:guide id="3" pos="380" userDrawn="1">
          <p15:clr>
            <a:srgbClr val="A4A3A4"/>
          </p15:clr>
        </p15:guide>
        <p15:guide id="4" pos="7381" userDrawn="1">
          <p15:clr>
            <a:srgbClr val="A4A3A4"/>
          </p15:clr>
        </p15:guide>
        <p15:guide id="5" orient="horz" pos="327" userDrawn="1">
          <p15:clr>
            <a:srgbClr val="A4A3A4"/>
          </p15:clr>
        </p15:guide>
        <p15:guide id="6" orient="horz" pos="389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sco" initials="K" lastIdx="13" clrIdx="0"/>
  <p:cmAuthor id="2" name="kyy" initials="k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3F1"/>
    <a:srgbClr val="EAE6E2"/>
    <a:srgbClr val="F4CCB2"/>
    <a:srgbClr val="8E786B"/>
    <a:srgbClr val="5F493F"/>
    <a:srgbClr val="8B75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42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624" y="437"/>
      </p:cViewPr>
      <p:guideLst>
        <p:guide orient="horz" pos="2030"/>
        <p:guide pos="3772"/>
        <p:guide pos="380"/>
        <p:guide pos="7381"/>
        <p:guide orient="horz" pos="327"/>
        <p:guide orient="horz" pos="389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sv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F6873F-27D0-47BE-8EFE-265BFA78E34E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DE9D2-1B9D-43D5-A083-6CB787665F2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https://www.youtube.com/watch?v=z9ptOeByLA4&amp;ab_channel=EvolvingAILab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（进阶设计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1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1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1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8.png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image" Target="../media/image17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9.png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image" Target="../media/image17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20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image" Target="../media/image2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8.gif"/><Relationship Id="rId5" Type="http://schemas.openxmlformats.org/officeDocument/2006/relationships/tags" Target="../tags/tag6.xml"/><Relationship Id="rId10" Type="http://schemas.openxmlformats.org/officeDocument/2006/relationships/image" Target="../media/image7.png"/><Relationship Id="rId4" Type="http://schemas.openxmlformats.org/officeDocument/2006/relationships/tags" Target="../tags/tag5.xm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12.gif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image" Target="../media/image1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27050" y="610235"/>
            <a:ext cx="10020935" cy="21228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zh-CN" altLang="en-US" sz="4400" b="1" dirty="0">
                <a:ln w="25400" cmpd="thickThin">
                  <a:noFill/>
                </a:ln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Efficient Solver for </a:t>
            </a:r>
          </a:p>
          <a:p>
            <a:r>
              <a:rPr lang="zh-CN" altLang="en-US" sz="4400" b="1" dirty="0">
                <a:ln w="25400" cmpd="thickThin">
                  <a:noFill/>
                </a:ln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Dynamic Puzzle Games:</a:t>
            </a:r>
          </a:p>
          <a:p>
            <a:r>
              <a:rPr lang="zh-CN" altLang="en-US" sz="4400" b="1" i="1" dirty="0">
                <a:ln w="25400" cmpd="thickThin">
                  <a:noFill/>
                </a:ln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Baba Is Y’all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57875" y="5214080"/>
            <a:ext cx="5851053" cy="1241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spcBef>
                <a:spcPts val="600"/>
              </a:spcBef>
              <a:defRPr/>
            </a:pP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Instructor</a:t>
            </a:r>
            <a:r>
              <a:rPr lang="zh-CN" altLang="en-US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：</a:t>
            </a:r>
            <a:r>
              <a:rPr lang="en-US" altLang="zh-CN" sz="2400" dirty="0" err="1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Jialin</a:t>
            </a: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 Liu</a:t>
            </a:r>
            <a:r>
              <a:rPr lang="zh-CN" altLang="en-US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	</a:t>
            </a:r>
          </a:p>
          <a:p>
            <a:pPr lvl="0">
              <a:lnSpc>
                <a:spcPct val="90000"/>
              </a:lnSpc>
              <a:spcBef>
                <a:spcPts val="600"/>
              </a:spcBef>
              <a:defRPr/>
            </a:pP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Member</a:t>
            </a:r>
            <a:r>
              <a:rPr lang="zh-CN" altLang="en-US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：</a:t>
            </a:r>
            <a:r>
              <a:rPr lang="en-US" altLang="zh-CN" sz="2400" dirty="0" err="1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Xianqing</a:t>
            </a: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 Zeng, </a:t>
            </a:r>
            <a:r>
              <a:rPr lang="en-US" altLang="zh-CN" sz="2400" dirty="0" err="1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Yuhang</a:t>
            </a: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 Lin</a:t>
            </a:r>
            <a:endParaRPr lang="zh-CN" altLang="en-US" sz="2400" dirty="0">
              <a:solidFill>
                <a:srgbClr val="8B7567"/>
              </a:solidFill>
              <a:latin typeface="Times New Roman" panose="02020603050405020304" pitchFamily="18" charset="0"/>
              <a:ea typeface="华文中宋" panose="02010600040101010101" charset="-122"/>
              <a:cs typeface="Times New Roman" panose="02020603050405020304" pitchFamily="18" charset="0"/>
            </a:endParaRPr>
          </a:p>
          <a:p>
            <a:pPr lvl="0">
              <a:lnSpc>
                <a:spcPct val="90000"/>
              </a:lnSpc>
              <a:spcBef>
                <a:spcPts val="600"/>
              </a:spcBef>
              <a:defRPr/>
            </a:pP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2023/3/30</a:t>
            </a:r>
            <a:endParaRPr lang="zh-CN" altLang="en-US" sz="2400" dirty="0">
              <a:solidFill>
                <a:srgbClr val="8B7567"/>
              </a:solidFill>
              <a:latin typeface="Times New Roman" panose="02020603050405020304" pitchFamily="18" charset="0"/>
              <a:ea typeface="华文中宋" panose="02010600040101010101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11264133" y="617962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397673" y="6273338"/>
            <a:ext cx="4749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3/5</a:t>
            </a: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Keke AI Competition</a:t>
            </a:r>
          </a:p>
        </p:txBody>
      </p:sp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3E5A520-AFBC-0745-7971-0EC12C8B1DF0}"/>
              </a:ext>
            </a:extLst>
          </p:cNvPr>
          <p:cNvSpPr txBox="1"/>
          <p:nvPr/>
        </p:nvSpPr>
        <p:spPr>
          <a:xfrm>
            <a:off x="2992582" y="6314736"/>
            <a:ext cx="5602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https://github.com/MasterMilkX/KekeCompetition/wiki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5" name="图片 4" descr="电视游戏的萤幕截图&#10;&#10;描述已自动生成">
            <a:extLst>
              <a:ext uri="{FF2B5EF4-FFF2-40B4-BE49-F238E27FC236}">
                <a16:creationId xmlns:a16="http://schemas.microsoft.com/office/drawing/2014/main" id="{12CFADCF-094A-182F-D570-40C7CA3D11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061" y="946727"/>
            <a:ext cx="8825858" cy="496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8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6910" y="1765699"/>
            <a:ext cx="5758180" cy="3428365"/>
            <a:chOff x="3216910" y="1843303"/>
            <a:chExt cx="5758180" cy="3428365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775710" y="4072788"/>
              <a:ext cx="4640580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>
                  <a:solidFill>
                    <a:srgbClr val="5F493F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Baba Is Y’all</a:t>
              </a:r>
              <a:endPara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altLang="zh-CN" sz="36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11264133" y="617962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397673" y="6273338"/>
            <a:ext cx="4749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4/5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 Keke AI Competition</a:t>
            </a:r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0938FEB-D3C8-8058-2F98-09EFE3155D1B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48000" y="735330"/>
            <a:ext cx="6096000" cy="574054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11264133" y="617962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397673" y="6273338"/>
            <a:ext cx="4749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4/5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Keke AI Competition</a:t>
            </a:r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0938FEB-D3C8-8058-2F98-09EFE3155D1B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0000"/>
          </a:blip>
          <a:stretch>
            <a:fillRect/>
          </a:stretch>
        </p:blipFill>
        <p:spPr>
          <a:xfrm>
            <a:off x="3048000" y="735330"/>
            <a:ext cx="6096000" cy="5740548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9381B7A9-7EF9-C70E-A4B7-1EE85FC540B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85993" b="2768"/>
          <a:stretch/>
        </p:blipFill>
        <p:spPr>
          <a:xfrm>
            <a:off x="3048000" y="5671821"/>
            <a:ext cx="6096000" cy="64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01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6910" y="1765699"/>
            <a:ext cx="5758180" cy="3659505"/>
            <a:chOff x="3216910" y="1843303"/>
            <a:chExt cx="5758180" cy="3659505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775710" y="3749573"/>
              <a:ext cx="4640580" cy="17532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>
                  <a:solidFill>
                    <a:srgbClr val="5F493F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Algorithms &amp; Experiments</a:t>
              </a:r>
              <a:endPara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altLang="zh-CN" sz="36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4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11264133" y="617962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397673" y="6273338"/>
            <a:ext cx="4749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4/5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1398270" y="13589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Heuristic in framework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41DF896-3731-74DC-D24A-4F3231CE5145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53010" y="1407319"/>
            <a:ext cx="2085975" cy="8096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2C306F3-3894-1B22-097F-3E501B8601C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71672" y="2519362"/>
            <a:ext cx="8210550" cy="36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14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11264133" y="617962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397673" y="6273338"/>
            <a:ext cx="4749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4/5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1398270" y="13589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Heuristic in </a:t>
            </a:r>
            <a:r>
              <a:rPr kumimoji="0" lang="en-US" altLang="zh-C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CoG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2022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41DF896-3731-74DC-D24A-4F3231CE5145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53010" y="1407319"/>
            <a:ext cx="2085975" cy="8096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988336D-D911-6C15-19EA-33C2052A1049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00247" y="2550598"/>
            <a:ext cx="8191500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945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11264133" y="617962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397673" y="6273338"/>
            <a:ext cx="4749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4/5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1398270" y="13589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Pseudocode for Default Agent 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0B2B49B-2D58-D9F0-D5E0-7816B35A05E9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38934" y="909647"/>
            <a:ext cx="8215072" cy="554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74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11264133" y="617962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397673" y="6273338"/>
            <a:ext cx="4749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4/5</a:t>
            </a: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1398269" y="135890"/>
            <a:ext cx="7850505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Comparison of 4 agents in Cog 2022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5036758-8575-AA15-90D8-E030B62DB886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2037" y="2020627"/>
            <a:ext cx="1006792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657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6910" y="1765699"/>
            <a:ext cx="5758180" cy="3326130"/>
            <a:chOff x="3216910" y="1843303"/>
            <a:chExt cx="5758180" cy="3326130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775710" y="4072788"/>
              <a:ext cx="464058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srgbClr val="5F493F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Future</a:t>
              </a:r>
            </a:p>
          </p:txBody>
        </p:sp>
        <p:sp>
          <p:nvSpPr>
            <p:cNvPr id="29" name="矩形 28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5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66979" y="423259"/>
            <a:ext cx="2144474" cy="725068"/>
          </a:xfrm>
          <a:prstGeom prst="rect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noAutofit/>
          </a:bodyPr>
          <a:lstStyle/>
          <a:p>
            <a:pPr algn="ctr"/>
            <a:r>
              <a: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en-US" altLang="zh-CN" sz="4800" b="1" spc="600" dirty="0">
              <a:solidFill>
                <a:srgbClr val="8B7567"/>
              </a:solidFill>
              <a:latin typeface="Open Sans" panose="020B0606030504020204" pitchFamily="34" charset="0"/>
              <a:ea typeface="宋体" panose="02010600030101010101" pitchFamily="2" charset="-122"/>
              <a:cs typeface="Open Sans" panose="020B0606030504020204" pitchFamily="34" charset="0"/>
            </a:endParaRPr>
          </a:p>
          <a:p>
            <a:pPr algn="ctr"/>
            <a:endParaRPr lang="zh-CN" altLang="en-US" sz="4000" b="1" spc="600" dirty="0">
              <a:solidFill>
                <a:srgbClr val="8B7567"/>
              </a:solidFill>
              <a:latin typeface="Open Sans" panose="020B0606030504020204" pitchFamily="34" charset="0"/>
              <a:ea typeface="宋体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722131" y="1148188"/>
            <a:ext cx="4700326" cy="426988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sz="28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sz="28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sz="28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Baba Is Y’all</a:t>
            </a: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sz="28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Algorithms &amp; Experiments</a:t>
            </a: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sz="28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CF937DF-A779-1E41-9306-48AD2B52B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084" y="1024360"/>
            <a:ext cx="8549832" cy="480928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26E6F2E-8053-C402-287E-79E809F1F015}"/>
              </a:ext>
            </a:extLst>
          </p:cNvPr>
          <p:cNvSpPr txBox="1"/>
          <p:nvPr/>
        </p:nvSpPr>
        <p:spPr>
          <a:xfrm>
            <a:off x="4560425" y="6030410"/>
            <a:ext cx="3430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http://keke-ai-competition.com/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320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6910" y="1765699"/>
            <a:ext cx="5758180" cy="3326130"/>
            <a:chOff x="3216910" y="1843303"/>
            <a:chExt cx="5758180" cy="3326130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775710" y="4072788"/>
              <a:ext cx="464058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>
                  <a:solidFill>
                    <a:srgbClr val="5F493F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Introduction</a:t>
              </a:r>
              <a:endParaRPr lang="en-US" altLang="zh-CN" sz="36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1</a:t>
              </a:r>
              <a:endParaRPr lang="zh-CN" altLang="en-US" sz="128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 76"/>
          <p:cNvSpPr/>
          <p:nvPr>
            <p:custDataLst>
              <p:tags r:id="rId1"/>
            </p:custData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8B75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82880" y="1464945"/>
            <a:ext cx="5197475" cy="398780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 cmpd="sng">
            <a:solidFill>
              <a:schemeClr val="accent2">
                <a:lumMod val="40000"/>
                <a:lumOff val="60000"/>
              </a:schemeClr>
            </a:solidFill>
            <a:prstDash val="solid"/>
          </a:ln>
          <a:effectLst>
            <a:outerShdw blurRad="50800" dist="50800" dir="21060000" algn="ctr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800100" lvl="1" indent="-342900">
              <a:buAutoNum type="arabicPeriod"/>
            </a:pPr>
            <a:r>
              <a:rPr lang="en-US" altLang="zh-CN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P</a:t>
            </a:r>
            <a:r>
              <a:rPr lang="zh-CN" altLang="en-US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uzzles with static rules</a:t>
            </a:r>
            <a:r>
              <a:rPr lang="en-US" sz="2000" b="1" dirty="0">
                <a:solidFill>
                  <a:srgbClr val="5F493F"/>
                </a:solidFill>
                <a:sym typeface="+mn-ea"/>
              </a:rPr>
              <a:t>:</a:t>
            </a:r>
            <a:endParaRPr lang="zh-CN" altLang="en-US" sz="2000" b="1" dirty="0">
              <a:solidFill>
                <a:srgbClr val="8E786B"/>
              </a:solidFill>
              <a:latin typeface="Open Sans" panose="020B0606030504020204" pitchFamily="34" charset="0"/>
              <a:cs typeface="Open Sans" panose="020B0606030504020204" pitchFamily="34" charset="0"/>
              <a:sym typeface="+mn-ea"/>
            </a:endParaRPr>
          </a:p>
        </p:txBody>
      </p:sp>
      <p:pic>
        <p:nvPicPr>
          <p:cNvPr id="10" name="图形 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359744" y="209"/>
            <a:ext cx="2831937" cy="520356"/>
          </a:xfrm>
          <a:prstGeom prst="rect">
            <a:avLst/>
          </a:prstGeom>
        </p:spPr>
      </p:pic>
      <p:cxnSp>
        <p:nvCxnSpPr>
          <p:cNvPr id="2" name="直接连接符 1"/>
          <p:cNvCxnSpPr/>
          <p:nvPr/>
        </p:nvCxnSpPr>
        <p:spPr>
          <a:xfrm>
            <a:off x="6123940" y="-26670"/>
            <a:ext cx="19050" cy="6904990"/>
          </a:xfrm>
          <a:prstGeom prst="line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extrusionH="120650" prstMaterial="softEdge">
            <a:extrusionClr>
              <a:schemeClr val="accent2">
                <a:lumMod val="20000"/>
                <a:lumOff val="80000"/>
              </a:schemeClr>
            </a:extrusionClr>
          </a:sp3d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29615" y="5922645"/>
            <a:ext cx="4104640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000" b="1">
                <a:solidFill>
                  <a:srgbClr val="5F493F"/>
                </a:solidFill>
              </a:rPr>
              <a:t>Sokoban</a:t>
            </a:r>
            <a:br>
              <a:rPr sz="1600" b="1">
                <a:solidFill>
                  <a:srgbClr val="5F493F"/>
                </a:solidFill>
              </a:rPr>
            </a:br>
            <a:r>
              <a:rPr lang="en-US" sz="1600" b="1">
                <a:solidFill>
                  <a:srgbClr val="5F493F"/>
                </a:solidFill>
              </a:rPr>
              <a:t>(https://gamefabrique.com/storage/screenshots/genesis/sokoban-05.png)</a:t>
            </a: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240159" y="286250"/>
            <a:ext cx="652455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5F493F"/>
                </a:solidFill>
                <a:sym typeface="+mn-ea"/>
              </a:rPr>
              <a:t>Puzzle Category</a:t>
            </a:r>
          </a:p>
        </p:txBody>
      </p:sp>
      <p:pic>
        <p:nvPicPr>
          <p:cNvPr id="100" name="图片 99"/>
          <p:cNvPicPr/>
          <p:nvPr/>
        </p:nvPicPr>
        <p:blipFill>
          <a:blip r:embed="rId10"/>
          <a:stretch>
            <a:fillRect/>
          </a:stretch>
        </p:blipFill>
        <p:spPr>
          <a:xfrm>
            <a:off x="729615" y="2397125"/>
            <a:ext cx="4246245" cy="31153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6577965" y="1464945"/>
            <a:ext cx="5197475" cy="398780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 cmpd="sng">
            <a:solidFill>
              <a:schemeClr val="accent2">
                <a:lumMod val="40000"/>
                <a:lumOff val="60000"/>
              </a:schemeClr>
            </a:solidFill>
            <a:prstDash val="solid"/>
          </a:ln>
          <a:effectLst>
            <a:outerShdw blurRad="50800" dist="50800" dir="21060000" algn="ctr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 indent="0">
              <a:buNone/>
            </a:pPr>
            <a:r>
              <a:rPr lang="en-US" altLang="zh-CN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2. P</a:t>
            </a:r>
            <a:r>
              <a:rPr lang="zh-CN" altLang="en-US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uzzles with </a:t>
            </a:r>
            <a:r>
              <a:rPr lang="en-US" altLang="zh-CN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dynamic </a:t>
            </a:r>
            <a:r>
              <a:rPr lang="zh-CN" altLang="en-US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rules</a:t>
            </a:r>
            <a:r>
              <a:rPr lang="en-US" sz="2000" b="1">
                <a:solidFill>
                  <a:srgbClr val="5F493F"/>
                </a:solidFill>
                <a:sym typeface="+mn-ea"/>
              </a:rPr>
              <a:t>:</a:t>
            </a:r>
            <a:endParaRPr lang="zh-CN" altLang="en-US" sz="2000" b="1">
              <a:solidFill>
                <a:srgbClr val="8E786B"/>
              </a:solidFill>
              <a:latin typeface="Open Sans" panose="020B0606030504020204" pitchFamily="34" charset="0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27" name="椭圆 26"/>
          <p:cNvSpPr/>
          <p:nvPr userDrawn="1">
            <p:custDataLst>
              <p:tags r:id="rId4"/>
            </p:custDataLst>
          </p:nvPr>
        </p:nvSpPr>
        <p:spPr>
          <a:xfrm>
            <a:off x="11300518" y="617115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8" name="文本框 27"/>
          <p:cNvSpPr txBox="1"/>
          <p:nvPr userDrawn="1">
            <p:custDataLst>
              <p:tags r:id="rId5"/>
            </p:custDataLst>
          </p:nvPr>
        </p:nvSpPr>
        <p:spPr>
          <a:xfrm>
            <a:off x="11300518" y="6273338"/>
            <a:ext cx="669925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altLang="zh-CN"/>
              <a:t>1/10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7018655" y="5845175"/>
            <a:ext cx="482282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000" b="1" dirty="0">
                <a:solidFill>
                  <a:srgbClr val="5F493F"/>
                </a:solidFill>
              </a:rPr>
              <a:t>Monument Valley</a:t>
            </a:r>
            <a:br>
              <a:rPr sz="1600" b="1" dirty="0">
                <a:solidFill>
                  <a:srgbClr val="5F493F"/>
                </a:solidFill>
              </a:rPr>
            </a:br>
            <a:r>
              <a:rPr lang="en-US" sz="1600" b="1" dirty="0">
                <a:solidFill>
                  <a:srgbClr val="5F493F"/>
                </a:solidFill>
              </a:rPr>
              <a:t>(https://img.zcool.cn/community/01e9975bc57fbba8012099c8597b77.jpg@1280w_1l_2o_100sh.jpg)</a:t>
            </a:r>
          </a:p>
        </p:txBody>
      </p:sp>
      <p:pic>
        <p:nvPicPr>
          <p:cNvPr id="5" name="图片 4" descr="图片包含 游戏机, 电路, 乐高&#10;&#10;描述已自动生成">
            <a:extLst>
              <a:ext uri="{FF2B5EF4-FFF2-40B4-BE49-F238E27FC236}">
                <a16:creationId xmlns:a16="http://schemas.microsoft.com/office/drawing/2014/main" id="{D881DC4D-8A03-6854-20DD-93EFDA98428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5168" y="1996593"/>
            <a:ext cx="2409152" cy="384858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6910" y="1765699"/>
            <a:ext cx="5758180" cy="3326130"/>
            <a:chOff x="3216910" y="1843303"/>
            <a:chExt cx="5758180" cy="3326130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775710" y="4072788"/>
              <a:ext cx="464058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>
                  <a:solidFill>
                    <a:srgbClr val="5F493F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Background</a:t>
              </a:r>
            </a:p>
          </p:txBody>
        </p:sp>
        <p:sp>
          <p:nvSpPr>
            <p:cNvPr id="29" name="矩形 28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2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11264133" y="617962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397673" y="6273338"/>
            <a:ext cx="4749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3/5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22960" y="1219200"/>
            <a:ext cx="9315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91963" y="5988804"/>
            <a:ext cx="6741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https://store.steampowered.com/app/736260/Baba_Is_You/</a:t>
            </a: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Baba Is You: full version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" name="图片 11" descr="电视游戏的萤幕截图&#10;&#10;描述已自动生成">
            <a:extLst>
              <a:ext uri="{FF2B5EF4-FFF2-40B4-BE49-F238E27FC236}">
                <a16:creationId xmlns:a16="http://schemas.microsoft.com/office/drawing/2014/main" id="{2CF083F1-C3F9-E373-1AEB-E21C89993D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20" y="1193800"/>
            <a:ext cx="809625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011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11264133" y="617962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397673" y="6273338"/>
            <a:ext cx="4749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3/5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22960" y="1219200"/>
            <a:ext cx="9315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35672" y="6089188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https://hempuli.itch.io/baba-is-you</a:t>
            </a: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Baba Is You: Jam version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图片 9" descr="图形用户界面&#10;&#10;描述已自动生成">
            <a:extLst>
              <a:ext uri="{FF2B5EF4-FFF2-40B4-BE49-F238E27FC236}">
                <a16:creationId xmlns:a16="http://schemas.microsoft.com/office/drawing/2014/main" id="{8E94173B-1D3B-23DC-4A17-D8B3135B9E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320" y="1366146"/>
            <a:ext cx="4467225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737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11264133" y="617962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397673" y="6273338"/>
            <a:ext cx="4749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3/5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318327" y="6209499"/>
            <a:ext cx="7297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http://equius.gil.engineering.nyu.edu/map_home.php#rate_screen</a:t>
            </a: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Baba Is Y’all: framework</a:t>
            </a:r>
            <a:endParaRPr lang="zh-CN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图片 9" descr="图形用户界面&#10;&#10;描述已自动生成">
            <a:extLst>
              <a:ext uri="{FF2B5EF4-FFF2-40B4-BE49-F238E27FC236}">
                <a16:creationId xmlns:a16="http://schemas.microsoft.com/office/drawing/2014/main" id="{91C2468A-F393-F6DD-DAA4-1F568DE8AA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20" y="942975"/>
            <a:ext cx="8839200" cy="49720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11264133" y="6179623"/>
            <a:ext cx="742690" cy="557018"/>
          </a:xfrm>
          <a:prstGeom prst="ellipse">
            <a:avLst/>
          </a:prstGeom>
          <a:solidFill>
            <a:srgbClr val="E2E6ED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397673" y="6273338"/>
            <a:ext cx="4749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3/5</a:t>
            </a: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 Keke AI Competition</a:t>
            </a:r>
          </a:p>
        </p:txBody>
      </p:sp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69567DE-69CD-B01B-6761-B230CEB09B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7745" y="1197601"/>
            <a:ext cx="9476509" cy="507573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3E5A520-AFBC-0745-7971-0EC12C8B1DF0}"/>
              </a:ext>
            </a:extLst>
          </p:cNvPr>
          <p:cNvSpPr txBox="1"/>
          <p:nvPr/>
        </p:nvSpPr>
        <p:spPr>
          <a:xfrm>
            <a:off x="2992582" y="6314736"/>
            <a:ext cx="5602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https://github.com/MasterMilkX/KekeCompetition/wiki</a:t>
            </a:r>
            <a:endParaRPr lang="zh-CN" altLang="en-US" dirty="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DliN2M5NzVmZjc0ZGNlNWJiMzA0ZDhjNzY2NWJhMzUifQ=="/>
  <p:tag name="KSO_WPP_MARK_KEY" val="a8532bfc-6000-48f2-854d-4aa894d4efe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已停用母版样式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277</Words>
  <Application>Microsoft Office PowerPoint</Application>
  <PresentationFormat>宽屏</PresentationFormat>
  <Paragraphs>57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等线</vt:lpstr>
      <vt:lpstr>华文中宋</vt:lpstr>
      <vt:lpstr>思源宋体 CN Heavy</vt:lpstr>
      <vt:lpstr>Arial</vt:lpstr>
      <vt:lpstr>Calibri</vt:lpstr>
      <vt:lpstr>Open Sans</vt:lpstr>
      <vt:lpstr>Times New Roman</vt:lpstr>
      <vt:lpstr>已停用母版样式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Yaojia Zhang</dc:creator>
  <cp:lastModifiedBy>林 科思维</cp:lastModifiedBy>
  <cp:revision>13</cp:revision>
  <dcterms:created xsi:type="dcterms:W3CDTF">2023-02-16T06:02:00Z</dcterms:created>
  <dcterms:modified xsi:type="dcterms:W3CDTF">2023-03-30T06:09:57Z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2052-11.1.0.14036</vt:lpwstr>
  </property>
  <property fmtid="{D5CDD505-2E9C-101B-9397-08002B2CF9AE}" pid="3" name="ICV">
    <vt:lpwstr>11984BB9D4754B4892C0E05909627C4C</vt:lpwstr>
  </property>
</Properties>
</file>

<file path=docProps/thumbnail.jpeg>
</file>